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62" r:id="rId3"/>
    <p:sldId id="289" r:id="rId4"/>
    <p:sldId id="279" r:id="rId5"/>
    <p:sldId id="280" r:id="rId6"/>
    <p:sldId id="284" r:id="rId7"/>
    <p:sldId id="286" r:id="rId8"/>
    <p:sldId id="291" r:id="rId9"/>
    <p:sldId id="292" r:id="rId10"/>
    <p:sldId id="293" r:id="rId11"/>
    <p:sldId id="294" r:id="rId12"/>
    <p:sldId id="28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рекомендации друзей и знакомых</c:v>
                </c:pt>
                <c:pt idx="1">
                  <c:v>реклама Дворца в СМИ и интернете</c:v>
                </c:pt>
                <c:pt idx="2">
                  <c:v>качество услуг и гарантируемый результат</c:v>
                </c:pt>
                <c:pt idx="3">
                  <c:v>близость к дому</c:v>
                </c:pt>
                <c:pt idx="4">
                  <c:v>желание ребенка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31</c:v>
                </c:pt>
                <c:pt idx="1">
                  <c:v>5</c:v>
                </c:pt>
                <c:pt idx="2">
                  <c:v>37</c:v>
                </c:pt>
                <c:pt idx="3">
                  <c:v>2</c:v>
                </c:pt>
                <c:pt idx="4">
                  <c:v>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661430864980179"/>
          <c:y val="6.3766821330797058E-2"/>
          <c:w val="0.41301102709720716"/>
          <c:h val="0.8602235774970117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0.17465737688953628"/>
          <c:y val="0.10121504114718967"/>
          <c:w val="0.39499863526823503"/>
          <c:h val="0.780363157481146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2"/>
              <c:layout>
                <c:manualLayout>
                  <c:x val="4.8964283709990938E-2"/>
                  <c:y val="-6.5377230006625653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В какой-то степени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92.8</c:v>
                </c:pt>
                <c:pt idx="1">
                  <c:v>6.1</c:v>
                </c:pt>
                <c:pt idx="2">
                  <c:v>1.1000000000000001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в какой-то степени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3"/>
                <c:pt idx="0">
                  <c:v>94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82.5</c:v>
                </c:pt>
                <c:pt idx="1">
                  <c:v>17.5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педагоги</c:v>
                </c:pt>
                <c:pt idx="1">
                  <c:v>родительские собрания</c:v>
                </c:pt>
                <c:pt idx="2">
                  <c:v>информация, размещенная внутри Дворца</c:v>
                </c:pt>
                <c:pt idx="3">
                  <c:v>интернет (сайт, социальные сети)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</c:v>
                </c:pt>
                <c:pt idx="1">
                  <c:v>19</c:v>
                </c:pt>
                <c:pt idx="2">
                  <c:v>17</c:v>
                </c:pt>
                <c:pt idx="3">
                  <c:v>26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6848564200849014"/>
          <c:y val="5.1104936753059167E-2"/>
          <c:w val="0.31966803557503481"/>
          <c:h val="0.9324340946244068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95</c:v>
                </c:pt>
                <c:pt idx="1">
                  <c:v>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95</c:v>
                </c:pt>
                <c:pt idx="1">
                  <c:v>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Percent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92</c:v>
                </c:pt>
                <c:pt idx="1">
                  <c:v>2</c:v>
                </c:pt>
                <c:pt idx="2">
                  <c:v>6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Percent val="1"/>
          </c:dLbls>
          <c:cat>
            <c:strRef>
              <c:f>Лист1!$A$2:$A$4</c:f>
              <c:strCache>
                <c:ptCount val="3"/>
                <c:pt idx="0">
                  <c:v>развитие интересов, способностей ребенка</c:v>
                </c:pt>
                <c:pt idx="1">
                  <c:v>возможность стать успешным человеком</c:v>
                </c:pt>
                <c:pt idx="2">
                  <c:v>подготовка к получению профессии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</c:v>
                </c:pt>
                <c:pt idx="1">
                  <c:v>33</c:v>
                </c:pt>
                <c:pt idx="2">
                  <c:v>6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6C6B5-8D6F-4136-9388-33D37317C004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59693-FB13-4585-9DE8-AD732A43B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" y="1500174"/>
            <a:ext cx="914399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002060"/>
                </a:solidFill>
              </a:rPr>
              <a:t>     </a:t>
            </a:r>
            <a:r>
              <a:rPr lang="ru-RU" sz="2800" b="1" dirty="0" smtClean="0">
                <a:solidFill>
                  <a:srgbClr val="002060"/>
                </a:solidFill>
              </a:rPr>
              <a:t>РЕЗУЛЬТАТЫ СОЦИОЛОГИЧЕСКОГО ОПРОСА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РОДИТЕЛЕЙ (ЗАКОННЫХ ПРЕДСТАВИТЕЛЕЙ)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ОБУЧАЮЩИХСЯ ДЕТСКОЙ ФОЛЬКЛОРНОЙ ШКОЛЫ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«КАЛИНУШКА»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 ЦЕЛЬЮ ИЗУЧЕНИЯ КАЧЕСТВА ПРЕДОСТАВЛЕНИЯ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ОБРАЗОВАТЕЛЬНЫХ УСЛУГ И ОРГАНИЗАЦИИ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ДЕТСКОГО ОБЪЕДИНЕНИЯ</a:t>
            </a:r>
          </a:p>
          <a:p>
            <a:endParaRPr lang="ru-RU" sz="2000" dirty="0"/>
          </a:p>
        </p:txBody>
      </p:sp>
      <p:pic>
        <p:nvPicPr>
          <p:cNvPr id="6146" name="Picture 2" descr="http://public.realtysystems.ru/user/5085/13232/news/c0fcf9a90d1113d49f430acc72009e4d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9704" y="4786322"/>
            <a:ext cx="2235700" cy="22669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28662" y="1000108"/>
            <a:ext cx="7929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8. </a:t>
            </a:r>
            <a:r>
              <a:rPr lang="ru-RU" sz="2800" b="1" i="1" dirty="0" smtClean="0">
                <a:solidFill>
                  <a:srgbClr val="002060"/>
                </a:solidFill>
              </a:rPr>
              <a:t>Удовлетворены ли Вы взаимоотношениями среди детей в группе</a:t>
            </a:r>
            <a:r>
              <a:rPr lang="ru-RU" sz="2800" b="1" dirty="0" smtClean="0">
                <a:solidFill>
                  <a:srgbClr val="002060"/>
                </a:solidFill>
              </a:rPr>
              <a:t>?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071670" y="2643182"/>
          <a:ext cx="6143668" cy="3594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28662" y="1000108"/>
            <a:ext cx="7929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9</a:t>
            </a:r>
            <a:r>
              <a:rPr lang="ru-RU" sz="3200" b="1" dirty="0" smtClean="0">
                <a:solidFill>
                  <a:srgbClr val="002060"/>
                </a:solidFill>
              </a:rPr>
              <a:t>. </a:t>
            </a:r>
            <a:r>
              <a:rPr lang="ru-RU" sz="2800" b="1" i="1" dirty="0" smtClean="0">
                <a:solidFill>
                  <a:srgbClr val="002060"/>
                </a:solidFill>
              </a:rPr>
              <a:t>В чем Вы видите смысл дополнительного образования? </a:t>
            </a:r>
            <a:endParaRPr lang="ru-RU" sz="26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1428728" y="2571744"/>
          <a:ext cx="6572296" cy="3594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214414" y="500042"/>
            <a:ext cx="79295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000" b="1" dirty="0" smtClean="0">
              <a:solidFill>
                <a:srgbClr val="002060"/>
              </a:solidFill>
            </a:endParaRPr>
          </a:p>
          <a:p>
            <a:pPr algn="ctr"/>
            <a:endParaRPr lang="ru-RU" sz="3000" b="1" dirty="0" smtClean="0">
              <a:solidFill>
                <a:srgbClr val="002060"/>
              </a:solidFill>
            </a:endParaRPr>
          </a:p>
          <a:p>
            <a:pPr algn="ctr"/>
            <a:endParaRPr lang="ru-RU" sz="3000" b="1" dirty="0" smtClean="0">
              <a:solidFill>
                <a:srgbClr val="002060"/>
              </a:solidFill>
            </a:endParaRPr>
          </a:p>
          <a:p>
            <a:pPr algn="ctr"/>
            <a:endParaRPr lang="ru-RU" sz="3000" b="1" dirty="0" smtClean="0">
              <a:solidFill>
                <a:srgbClr val="002060"/>
              </a:solidFill>
            </a:endParaRPr>
          </a:p>
          <a:p>
            <a:pPr algn="ctr"/>
            <a:endParaRPr lang="ru-RU" sz="3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СПАСИБО</a:t>
            </a:r>
          </a:p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83568" y="1340768"/>
            <a:ext cx="521451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Всего в социологическом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опросе  в </a:t>
            </a:r>
            <a:r>
              <a:rPr lang="ru-RU" sz="3200" b="1" dirty="0" smtClean="0">
                <a:solidFill>
                  <a:srgbClr val="002060"/>
                </a:solidFill>
              </a:rPr>
              <a:t>декабре </a:t>
            </a:r>
            <a:r>
              <a:rPr lang="ru-RU" sz="3200" b="1" dirty="0" smtClean="0">
                <a:solidFill>
                  <a:srgbClr val="002060"/>
                </a:solidFill>
              </a:rPr>
              <a:t>2020 года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приняло участие –</a:t>
            </a:r>
          </a:p>
          <a:p>
            <a:pPr algn="ctr"/>
            <a:r>
              <a:rPr lang="ru-RU" sz="2600" b="1" u="sng" dirty="0" smtClean="0">
                <a:solidFill>
                  <a:srgbClr val="C00000"/>
                </a:solidFill>
              </a:rPr>
              <a:t>187 </a:t>
            </a:r>
            <a:r>
              <a:rPr lang="ru-RU" sz="2600" b="1" dirty="0" smtClean="0">
                <a:solidFill>
                  <a:srgbClr val="002060"/>
                </a:solidFill>
              </a:rPr>
              <a:t>родителей </a:t>
            </a:r>
          </a:p>
          <a:p>
            <a:pPr algn="ctr"/>
            <a:r>
              <a:rPr lang="ru-RU" sz="2600" dirty="0" smtClean="0">
                <a:solidFill>
                  <a:srgbClr val="002060"/>
                </a:solidFill>
              </a:rPr>
              <a:t>обучающихся детской фольклорной школы «Калинушка».</a:t>
            </a:r>
          </a:p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Возраст респондентов: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до 30 лет – 15%;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от 31 до 50 лет - 82%;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старше 50 лет – 3%.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5122" name="Picture 2" descr="http://internatslob43.my1.ru/oformlenie/anketa_dlja_roditelej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1643050"/>
            <a:ext cx="3095995" cy="38749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28662" y="857232"/>
            <a:ext cx="792958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600" b="1" dirty="0" smtClean="0">
                <a:solidFill>
                  <a:srgbClr val="002060"/>
                </a:solidFill>
              </a:rPr>
              <a:t>1. </a:t>
            </a:r>
            <a:r>
              <a:rPr lang="ru-RU" sz="2800" b="1" i="1" dirty="0" smtClean="0">
                <a:solidFill>
                  <a:srgbClr val="002060"/>
                </a:solidFill>
              </a:rPr>
              <a:t>По каким причинам Вы выбрали детскую фольклорную школу «Калинушка» для  Вашего ребёнка? 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624" y="836713"/>
            <a:ext cx="77048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СВОДНАЯ ИНФОРМАЦИЯ ПО РЕЗУЛЬТАТАМ АНКЕТИРОВАНИЯ:</a:t>
            </a:r>
          </a:p>
          <a:p>
            <a:pPr algn="ctr"/>
            <a:endParaRPr lang="ru-RU" sz="36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1115616" y="3501008"/>
          <a:ext cx="7488832" cy="311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071570" y="857232"/>
            <a:ext cx="792958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600" b="1" dirty="0" smtClean="0">
                <a:solidFill>
                  <a:srgbClr val="002060"/>
                </a:solidFill>
              </a:rPr>
              <a:t>2</a:t>
            </a:r>
            <a:r>
              <a:rPr lang="ru-RU" sz="2800" b="1" i="1" dirty="0" smtClean="0">
                <a:solidFill>
                  <a:srgbClr val="002060"/>
                </a:solidFill>
              </a:rPr>
              <a:t>. Устраивает ли Вас качество получаемого образования и организация учебного процесса детском объединении? </a:t>
            </a:r>
            <a:endParaRPr lang="ru-RU" sz="2800" i="1" dirty="0">
              <a:solidFill>
                <a:srgbClr val="002060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1763688" y="3212976"/>
          <a:ext cx="640871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28662" y="1340769"/>
            <a:ext cx="7929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3. </a:t>
            </a:r>
            <a:r>
              <a:rPr lang="ru-RU" sz="2800" b="1" i="1" dirty="0" smtClean="0">
                <a:solidFill>
                  <a:srgbClr val="002060"/>
                </a:solidFill>
              </a:rPr>
              <a:t>Налажен ли у Вас контакт с педагогами школы?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1979712" y="2708920"/>
          <a:ext cx="496855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000100" y="908720"/>
            <a:ext cx="792958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600" b="1" dirty="0" smtClean="0">
                <a:solidFill>
                  <a:srgbClr val="002060"/>
                </a:solidFill>
              </a:rPr>
              <a:t>4</a:t>
            </a:r>
            <a:r>
              <a:rPr lang="ru-RU" sz="2600" b="1" dirty="0" smtClean="0">
                <a:solidFill>
                  <a:srgbClr val="002060"/>
                </a:solidFill>
              </a:rPr>
              <a:t>. </a:t>
            </a:r>
            <a:r>
              <a:rPr lang="ru-RU" sz="2800" b="1" i="1" dirty="0" smtClean="0">
                <a:solidFill>
                  <a:srgbClr val="002060"/>
                </a:solidFill>
              </a:rPr>
              <a:t>Участвуете ли Вы в жизни детской фольклорной школы «Калинушка» (массовые мероприятия, соревнования, конкурсы и т.д.)?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051720" y="3356992"/>
          <a:ext cx="5400600" cy="2104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28662" y="857232"/>
            <a:ext cx="79295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5</a:t>
            </a:r>
            <a:r>
              <a:rPr lang="ru-RU" sz="3200" b="1" dirty="0" smtClean="0">
                <a:solidFill>
                  <a:srgbClr val="002060"/>
                </a:solidFill>
              </a:rPr>
              <a:t>. </a:t>
            </a:r>
            <a:r>
              <a:rPr lang="ru-RU" sz="2800" b="1" i="1" dirty="0" smtClean="0">
                <a:solidFill>
                  <a:srgbClr val="002060"/>
                </a:solidFill>
              </a:rPr>
              <a:t>Из каких источников Вы чаще всего получаете информацию о работе детского объединения?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1524000" y="2204864"/>
          <a:ext cx="643237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28662" y="857232"/>
            <a:ext cx="79295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6</a:t>
            </a:r>
            <a:r>
              <a:rPr lang="ru-RU" sz="3200" b="1" dirty="0" smtClean="0">
                <a:solidFill>
                  <a:srgbClr val="002060"/>
                </a:solidFill>
              </a:rPr>
              <a:t>. </a:t>
            </a:r>
            <a:r>
              <a:rPr lang="ru-RU" sz="2800" b="1" i="1" dirty="0" smtClean="0">
                <a:solidFill>
                  <a:srgbClr val="002060"/>
                </a:solidFill>
              </a:rPr>
              <a:t>Удовлетворены ли Вы состоянием материально-технической базой помещений, в которых проводятся занятия</a:t>
            </a:r>
            <a:r>
              <a:rPr lang="ru-RU" sz="2600" b="1" dirty="0" smtClean="0">
                <a:solidFill>
                  <a:srgbClr val="002060"/>
                </a:solidFill>
              </a:rPr>
              <a:t>? </a:t>
            </a:r>
            <a:endParaRPr lang="ru-RU" sz="2600" dirty="0">
              <a:solidFill>
                <a:srgbClr val="002060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071670" y="2643182"/>
          <a:ext cx="6143668" cy="3594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743" y="386903"/>
            <a:ext cx="9144000" cy="101166"/>
          </a:xfrm>
          <a:prstGeom prst="rect">
            <a:avLst/>
          </a:prstGeom>
          <a:solidFill>
            <a:srgbClr val="D67B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89756" y="282357"/>
            <a:ext cx="1872208" cy="2051720"/>
          </a:xfrm>
          <a:prstGeom prst="triangle">
            <a:avLst>
              <a:gd name="adj" fmla="val 483"/>
            </a:avLst>
          </a:prstGeom>
          <a:solidFill>
            <a:srgbClr val="283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52" y="484983"/>
            <a:ext cx="910763" cy="9103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151198"/>
            <a:ext cx="9144000" cy="85700"/>
          </a:xfrm>
          <a:prstGeom prst="rect">
            <a:avLst/>
          </a:prstGeom>
          <a:solidFill>
            <a:srgbClr val="69A0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28662" y="1000108"/>
            <a:ext cx="79295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7.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Удовлетворены ли Вы успехами Вашего ребенка в результате занятий </a:t>
            </a:r>
            <a:r>
              <a:rPr lang="ru-RU" sz="2800" b="1" i="1" dirty="0" smtClean="0">
                <a:solidFill>
                  <a:srgbClr val="002060"/>
                </a:solidFill>
              </a:rPr>
              <a:t>в детском объединении</a:t>
            </a:r>
            <a:r>
              <a:rPr lang="ru-RU" sz="2800" b="1" dirty="0" smtClean="0">
                <a:solidFill>
                  <a:srgbClr val="002060"/>
                </a:solidFill>
              </a:rPr>
              <a:t>?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071670" y="2643182"/>
          <a:ext cx="6143668" cy="3594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55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216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Гущина Е.А.</dc:creator>
  <cp:lastModifiedBy>Elena</cp:lastModifiedBy>
  <cp:revision>128</cp:revision>
  <dcterms:modified xsi:type="dcterms:W3CDTF">2021-04-29T03:58:02Z</dcterms:modified>
</cp:coreProperties>
</file>