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2" r:id="rId3"/>
    <p:sldId id="289" r:id="rId4"/>
    <p:sldId id="279" r:id="rId5"/>
    <p:sldId id="280" r:id="rId6"/>
    <p:sldId id="284" r:id="rId7"/>
    <p:sldId id="286" r:id="rId8"/>
    <p:sldId id="291" r:id="rId9"/>
    <p:sldId id="292" r:id="rId10"/>
    <p:sldId id="293" r:id="rId11"/>
    <p:sldId id="294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рекомендации друзей и знакомых</c:v>
                </c:pt>
                <c:pt idx="1">
                  <c:v>реклама Дворца в СМИ и интернете</c:v>
                </c:pt>
                <c:pt idx="2">
                  <c:v>качество услуг и гарантируемый результат</c:v>
                </c:pt>
                <c:pt idx="3">
                  <c:v>близость к дому</c:v>
                </c:pt>
                <c:pt idx="4">
                  <c:v>желание ребенка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</c:v>
                </c:pt>
                <c:pt idx="1">
                  <c:v>5</c:v>
                </c:pt>
                <c:pt idx="2">
                  <c:v>37</c:v>
                </c:pt>
                <c:pt idx="3">
                  <c:v>2</c:v>
                </c:pt>
                <c:pt idx="4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61430864980179"/>
          <c:y val="6.3766821330797058E-2"/>
          <c:w val="0.41301102709720716"/>
          <c:h val="0.8602235774970117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7465737688953628"/>
          <c:y val="0.10121504114718967"/>
          <c:w val="0.39499863526823503"/>
          <c:h val="0.780363157481146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4.8964283709990938E-2"/>
                  <c:y val="-6.5377230006625653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 какой-то степени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92.8</c:v>
                </c:pt>
                <c:pt idx="1">
                  <c:v>6.1</c:v>
                </c:pt>
                <c:pt idx="2">
                  <c:v>1.1000000000000001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в какой-то степени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94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82.5</c:v>
                </c:pt>
                <c:pt idx="1">
                  <c:v>17.5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педагоги</c:v>
                </c:pt>
                <c:pt idx="1">
                  <c:v>родительские собрания</c:v>
                </c:pt>
                <c:pt idx="2">
                  <c:v>информация, размещенная внутри Дворца</c:v>
                </c:pt>
                <c:pt idx="3">
                  <c:v>интернет (сайт, социальные сети)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19</c:v>
                </c:pt>
                <c:pt idx="2">
                  <c:v>17</c:v>
                </c:pt>
                <c:pt idx="3">
                  <c:v>26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6848564200849014"/>
          <c:y val="5.1104936753059167E-2"/>
          <c:w val="0.31966803557503481"/>
          <c:h val="0.9324340946244068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развитие интересов, способностей ребенка</c:v>
                </c:pt>
                <c:pt idx="1">
                  <c:v>возможность стать успешным человеком</c:v>
                </c:pt>
                <c:pt idx="2">
                  <c:v>подготовка к получению профессии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33</c:v>
                </c:pt>
                <c:pt idx="2">
                  <c:v>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C6B5-8D6F-4136-9388-33D37317C004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9693-FB13-4585-9DE8-AD732A43B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" y="1500174"/>
            <a:ext cx="914399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</a:rPr>
              <a:t>РЕЗУЛЬТАТЫ СОЦИОЛОГИЧЕСКОГО ОПРОСА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РОДИТЕЛЕЙ (ЗАКОННЫХ ПРЕДСТАВИТЕЛЕЙ)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ОБУЧАЮЩИХСЯ ДЕТСКОЙ ФОЛЬКЛОРНОЙ ШКОЛЫ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«КАЛИНУШКА»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 ЦЕЛЬЮ ИЗУЧЕНИЯ КАЧЕСТВА ПРЕДОСТАВЛЕНИЯ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ОБРАЗОВАТЕЛЬНЫХ УСЛУГ И ОРГАНИЗАЦИИ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ДЕТСКОГО ОБЪЕДИНЕНИЯ</a:t>
            </a:r>
          </a:p>
          <a:p>
            <a:endParaRPr lang="ru-RU" sz="2000" dirty="0"/>
          </a:p>
        </p:txBody>
      </p:sp>
      <p:pic>
        <p:nvPicPr>
          <p:cNvPr id="6146" name="Picture 2" descr="http://public.realtysystems.ru/user/5085/13232/news/c0fcf9a90d1113d49f430acc72009e4d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9704" y="4786322"/>
            <a:ext cx="2235700" cy="2266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1000108"/>
            <a:ext cx="7929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8. </a:t>
            </a:r>
            <a:r>
              <a:rPr lang="ru-RU" sz="2800" b="1" i="1" dirty="0" smtClean="0">
                <a:solidFill>
                  <a:srgbClr val="002060"/>
                </a:solidFill>
              </a:rPr>
              <a:t>Удовлетворены ли Вы взаимоотношениями среди детей в группе</a:t>
            </a:r>
            <a:r>
              <a:rPr lang="ru-RU" sz="2800" b="1" dirty="0" smtClean="0">
                <a:solidFill>
                  <a:srgbClr val="002060"/>
                </a:solidFill>
              </a:rPr>
              <a:t>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071670" y="2643182"/>
          <a:ext cx="6143668" cy="359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1000108"/>
            <a:ext cx="7929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9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В чем Вы видите смысл дополнительного образования? </a:t>
            </a:r>
            <a:endParaRPr lang="ru-RU" sz="2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428728" y="2571744"/>
          <a:ext cx="6572296" cy="359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14414" y="500042"/>
            <a:ext cx="7929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СПАСИБО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3568" y="1340768"/>
            <a:ext cx="52145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Всего в социологическом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опросе  в </a:t>
            </a:r>
            <a:r>
              <a:rPr lang="ru-RU" sz="3200" b="1" dirty="0" smtClean="0">
                <a:solidFill>
                  <a:srgbClr val="002060"/>
                </a:solidFill>
              </a:rPr>
              <a:t>декабре </a:t>
            </a:r>
            <a:r>
              <a:rPr lang="ru-RU" sz="3200" b="1" dirty="0" smtClean="0">
                <a:solidFill>
                  <a:srgbClr val="002060"/>
                </a:solidFill>
              </a:rPr>
              <a:t>2020 года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приняло участие –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</a:rPr>
              <a:t>187 </a:t>
            </a:r>
            <a:r>
              <a:rPr lang="ru-RU" sz="2600" b="1" dirty="0" smtClean="0">
                <a:solidFill>
                  <a:srgbClr val="002060"/>
                </a:solidFill>
              </a:rPr>
              <a:t>родителей 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обучающихся детской фольклорной школы «Калинушка».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Возраст респондентов: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до 30 лет – 15%;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от 31 до 50 лет - 82%;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старше 50 лет – 3%.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internatslob43.my1.ru/oformlenie/anketa_dlja_roditelej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643050"/>
            <a:ext cx="3095995" cy="3874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857232"/>
            <a:ext cx="792958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1. </a:t>
            </a:r>
            <a:r>
              <a:rPr lang="ru-RU" sz="2800" b="1" i="1" dirty="0" smtClean="0">
                <a:solidFill>
                  <a:srgbClr val="002060"/>
                </a:solidFill>
              </a:rPr>
              <a:t>По каким причинам Вы выбрали детскую фольклорную школу «Калинушка» для  Вашего ребёнка?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836713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СВОДНАЯ ИНФОРМАЦИЯ ПО РЕЗУЛЬТАТАМ АНКЕТИРОВАНИЯ: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115616" y="3501008"/>
          <a:ext cx="7488832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71570" y="857232"/>
            <a:ext cx="792958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2</a:t>
            </a:r>
            <a:r>
              <a:rPr lang="ru-RU" sz="2800" b="1" i="1" dirty="0" smtClean="0">
                <a:solidFill>
                  <a:srgbClr val="002060"/>
                </a:solidFill>
              </a:rPr>
              <a:t>. Устраивает ли Вас качество получаемого образования и организация учебного процесса детском объединении?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763688" y="3212976"/>
          <a:ext cx="64087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1340769"/>
            <a:ext cx="7929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3. </a:t>
            </a:r>
            <a:r>
              <a:rPr lang="ru-RU" sz="2800" b="1" i="1" dirty="0" smtClean="0">
                <a:solidFill>
                  <a:srgbClr val="002060"/>
                </a:solidFill>
              </a:rPr>
              <a:t>Налажен ли у Вас контакт с педагогами школы?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979712" y="2708920"/>
          <a:ext cx="496855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00100" y="908720"/>
            <a:ext cx="792958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4</a:t>
            </a:r>
            <a:r>
              <a:rPr lang="ru-RU" sz="2600" b="1" dirty="0" smtClean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Участвуете ли Вы в жизни детской фольклорной школы «Калинушка» (массовые мероприятия, соревнования, конкурсы и т.д.)?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051720" y="3356992"/>
          <a:ext cx="5400600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857232"/>
            <a:ext cx="7929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Из каких источников Вы чаще всего получаете информацию о работе детского объединения?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524000" y="2204864"/>
          <a:ext cx="64323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857232"/>
            <a:ext cx="7929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6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>Удовлетворены ли Вы состоянием материально-технической базой помещений, в которых проводятся занятия</a:t>
            </a:r>
            <a:r>
              <a:rPr lang="ru-RU" sz="2600" b="1" dirty="0" smtClean="0">
                <a:solidFill>
                  <a:srgbClr val="002060"/>
                </a:solidFill>
              </a:rPr>
              <a:t>? 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071670" y="2643182"/>
          <a:ext cx="6143668" cy="359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743" y="386903"/>
            <a:ext cx="9144000" cy="101166"/>
          </a:xfrm>
          <a:prstGeom prst="rect">
            <a:avLst/>
          </a:prstGeom>
          <a:solidFill>
            <a:srgbClr val="D67B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89756" y="282357"/>
            <a:ext cx="1872208" cy="2051720"/>
          </a:xfrm>
          <a:prstGeom prst="triangle">
            <a:avLst>
              <a:gd name="adj" fmla="val 483"/>
            </a:avLst>
          </a:prstGeom>
          <a:solidFill>
            <a:srgbClr val="2834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2" y="484983"/>
            <a:ext cx="910763" cy="91037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51198"/>
            <a:ext cx="9144000" cy="85700"/>
          </a:xfrm>
          <a:prstGeom prst="rect">
            <a:avLst/>
          </a:prstGeom>
          <a:solidFill>
            <a:srgbClr val="69A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1000108"/>
            <a:ext cx="7929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7.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Удовлетворены ли Вы успехами Вашего ребенка в результате занятий </a:t>
            </a:r>
            <a:r>
              <a:rPr lang="ru-RU" sz="2800" b="1" i="1" dirty="0" smtClean="0">
                <a:solidFill>
                  <a:srgbClr val="002060"/>
                </a:solidFill>
              </a:rPr>
              <a:t>в детском объединении</a:t>
            </a:r>
            <a:r>
              <a:rPr lang="ru-RU" sz="2800" b="1" dirty="0" smtClean="0">
                <a:solidFill>
                  <a:srgbClr val="002060"/>
                </a:solidFill>
              </a:rPr>
              <a:t>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2071670" y="2643182"/>
          <a:ext cx="6143668" cy="3594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55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216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Гущина Е.А.</dc:creator>
  <cp:lastModifiedBy>Elena</cp:lastModifiedBy>
  <cp:revision>128</cp:revision>
  <dcterms:modified xsi:type="dcterms:W3CDTF">2021-04-29T03:58:02Z</dcterms:modified>
</cp:coreProperties>
</file>